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03249" y="1159996"/>
            <a:ext cx="2704124" cy="344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66972" y="991870"/>
            <a:ext cx="275945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hyperlink" Target="mailto:SHS-TeachersOfMaths@stokehigh.co.uk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Mathematics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54779" y="1473653"/>
            <a:ext cx="2779395" cy="60325"/>
            <a:chOff x="3954779" y="1473653"/>
            <a:chExt cx="2779395" cy="603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4779" y="1473653"/>
              <a:ext cx="2779014" cy="602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980687" y="1484376"/>
              <a:ext cx="2729865" cy="10795"/>
            </a:xfrm>
            <a:custGeom>
              <a:avLst/>
              <a:gdLst/>
              <a:ahLst/>
              <a:cxnLst/>
              <a:rect l="l" t="t" r="r" b="b"/>
              <a:pathLst>
                <a:path w="2729865" h="10794">
                  <a:moveTo>
                    <a:pt x="2729484" y="0"/>
                  </a:moveTo>
                  <a:lnTo>
                    <a:pt x="0" y="0"/>
                  </a:lnTo>
                  <a:lnTo>
                    <a:pt x="0" y="10667"/>
                  </a:lnTo>
                  <a:lnTo>
                    <a:pt x="2729484" y="10667"/>
                  </a:lnTo>
                  <a:lnTo>
                    <a:pt x="27294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924" y="2304773"/>
            <a:ext cx="1357065" cy="2444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993139" y="2174875"/>
            <a:ext cx="138049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50" dirty="0">
                <a:latin typeface="Trebuchet MS"/>
                <a:cs typeface="Trebuchet MS"/>
              </a:rPr>
              <a:t>Teachers</a:t>
            </a:r>
            <a:endParaRPr sz="26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84503" y="2525268"/>
            <a:ext cx="1392555" cy="48260"/>
            <a:chOff x="984503" y="2525268"/>
            <a:chExt cx="1392555" cy="4826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4503" y="2525268"/>
              <a:ext cx="1392173" cy="4800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05839" y="2534412"/>
              <a:ext cx="1351915" cy="7620"/>
            </a:xfrm>
            <a:custGeom>
              <a:avLst/>
              <a:gdLst/>
              <a:ahLst/>
              <a:cxnLst/>
              <a:rect l="l" t="t" r="r" b="b"/>
              <a:pathLst>
                <a:path w="1351914" h="7619">
                  <a:moveTo>
                    <a:pt x="1351787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351787" y="7619"/>
                  </a:lnTo>
                  <a:lnTo>
                    <a:pt x="13517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3653" y="2994024"/>
            <a:ext cx="3528060" cy="3467871"/>
          </a:xfrm>
          <a:custGeom>
            <a:avLst/>
            <a:gdLst/>
            <a:ahLst/>
            <a:cxnLst/>
            <a:rect l="l" t="t" r="r" b="b"/>
            <a:pathLst>
              <a:path w="3528060" h="2907029">
                <a:moveTo>
                  <a:pt x="0" y="2907030"/>
                </a:moveTo>
                <a:lnTo>
                  <a:pt x="3528060" y="2907030"/>
                </a:lnTo>
                <a:lnTo>
                  <a:pt x="3528060" y="0"/>
                </a:lnTo>
                <a:lnTo>
                  <a:pt x="0" y="0"/>
                </a:lnTo>
                <a:lnTo>
                  <a:pt x="0" y="290703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6710" y="3073044"/>
            <a:ext cx="3528061" cy="3249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spc="-90" dirty="0">
                <a:latin typeface="Trebuchet MS"/>
                <a:cs typeface="Trebuchet MS"/>
              </a:rPr>
              <a:t>Mr.</a:t>
            </a:r>
            <a:r>
              <a:rPr sz="1600" b="1" spc="-120" dirty="0">
                <a:latin typeface="Trebuchet MS"/>
                <a:cs typeface="Trebuchet MS"/>
              </a:rPr>
              <a:t> </a:t>
            </a:r>
            <a:r>
              <a:rPr sz="1600" b="1" spc="-35" dirty="0">
                <a:latin typeface="Trebuchet MS"/>
                <a:cs typeface="Trebuchet MS"/>
              </a:rPr>
              <a:t>Abbott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140" dirty="0">
                <a:latin typeface="Trebuchet MS"/>
                <a:cs typeface="Trebuchet MS"/>
              </a:rPr>
              <a:t>–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Head</a:t>
            </a:r>
            <a:r>
              <a:rPr sz="1600" b="1" spc="-130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of</a:t>
            </a:r>
            <a:r>
              <a:rPr sz="1600" b="1" spc="-12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Mathematics</a:t>
            </a:r>
            <a:endParaRPr sz="1600" dirty="0">
              <a:latin typeface="Trebuchet MS"/>
              <a:cs typeface="Trebuchet MS"/>
            </a:endParaRPr>
          </a:p>
          <a:p>
            <a:pPr marL="38100" marR="1097280">
              <a:lnSpc>
                <a:spcPct val="117500"/>
              </a:lnSpc>
              <a:spcBef>
                <a:spcPts val="815"/>
              </a:spcBef>
            </a:pPr>
            <a:r>
              <a:rPr sz="1600" b="1" spc="-90" dirty="0">
                <a:latin typeface="Trebuchet MS"/>
                <a:cs typeface="Trebuchet MS"/>
              </a:rPr>
              <a:t>Mr.</a:t>
            </a:r>
            <a:r>
              <a:rPr sz="1600" b="1" spc="-160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Hart</a:t>
            </a:r>
            <a:r>
              <a:rPr sz="1600" b="1" spc="-145" dirty="0">
                <a:latin typeface="Trebuchet MS"/>
                <a:cs typeface="Trebuchet MS"/>
              </a:rPr>
              <a:t> </a:t>
            </a:r>
            <a:r>
              <a:rPr sz="1600" b="1" spc="140" dirty="0">
                <a:latin typeface="Trebuchet MS"/>
                <a:cs typeface="Trebuchet MS"/>
              </a:rPr>
              <a:t>–</a:t>
            </a:r>
            <a:r>
              <a:rPr sz="1600" b="1" spc="-160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2</a:t>
            </a:r>
            <a:r>
              <a:rPr sz="1425" b="1" baseline="32163" dirty="0">
                <a:latin typeface="Trebuchet MS"/>
                <a:cs typeface="Trebuchet MS"/>
              </a:rPr>
              <a:t>nd</a:t>
            </a:r>
            <a:r>
              <a:rPr sz="1425" b="1" spc="75" baseline="32163" dirty="0">
                <a:latin typeface="Trebuchet MS"/>
                <a:cs typeface="Trebuchet MS"/>
              </a:rPr>
              <a:t> </a:t>
            </a:r>
            <a:r>
              <a:rPr sz="1600" b="1" spc="-55" dirty="0">
                <a:latin typeface="Trebuchet MS"/>
                <a:cs typeface="Trebuchet MS"/>
              </a:rPr>
              <a:t>in</a:t>
            </a:r>
            <a:r>
              <a:rPr sz="1600" b="1" spc="-155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charge</a:t>
            </a:r>
            <a:r>
              <a:rPr sz="1600" b="1" spc="-145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of </a:t>
            </a:r>
            <a:r>
              <a:rPr sz="1600" b="1" spc="-10" dirty="0">
                <a:latin typeface="Trebuchet MS"/>
                <a:cs typeface="Trebuchet MS"/>
              </a:rPr>
              <a:t>Mathematics</a:t>
            </a:r>
            <a:endParaRPr sz="1600" dirty="0">
              <a:latin typeface="Trebuchet MS"/>
              <a:cs typeface="Trebuchet MS"/>
            </a:endParaRPr>
          </a:p>
          <a:p>
            <a:pPr marL="38100" marR="127635">
              <a:lnSpc>
                <a:spcPct val="118100"/>
              </a:lnSpc>
              <a:spcBef>
                <a:spcPts val="795"/>
              </a:spcBef>
            </a:pPr>
            <a:r>
              <a:rPr sz="1600" b="1" spc="-90" dirty="0">
                <a:latin typeface="Trebuchet MS"/>
                <a:cs typeface="Trebuchet MS"/>
              </a:rPr>
              <a:t>Mr.</a:t>
            </a:r>
            <a:r>
              <a:rPr sz="1600" b="1" spc="-140" dirty="0"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Jones</a:t>
            </a:r>
            <a:r>
              <a:rPr sz="1600" b="1" spc="-125" dirty="0">
                <a:latin typeface="Trebuchet MS"/>
                <a:cs typeface="Trebuchet MS"/>
              </a:rPr>
              <a:t> </a:t>
            </a:r>
            <a:r>
              <a:rPr sz="1600" b="1" spc="140" dirty="0">
                <a:latin typeface="Trebuchet MS"/>
                <a:cs typeface="Trebuchet MS"/>
              </a:rPr>
              <a:t>–</a:t>
            </a:r>
            <a:r>
              <a:rPr sz="1600" b="1" spc="-140" dirty="0">
                <a:latin typeface="Trebuchet MS"/>
                <a:cs typeface="Trebuchet MS"/>
              </a:rPr>
              <a:t> </a:t>
            </a:r>
            <a:r>
              <a:rPr sz="1600" b="1" spc="-70" dirty="0">
                <a:latin typeface="Trebuchet MS"/>
                <a:cs typeface="Trebuchet MS"/>
              </a:rPr>
              <a:t>Teacher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of</a:t>
            </a:r>
            <a:r>
              <a:rPr sz="1600" b="1" spc="-14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Mathematics </a:t>
            </a:r>
            <a:r>
              <a:rPr lang="en-GB" sz="1600" b="1" spc="-10" dirty="0">
                <a:latin typeface="Trebuchet MS"/>
                <a:cs typeface="Trebuchet MS"/>
              </a:rPr>
              <a:t>&amp;</a:t>
            </a:r>
            <a:r>
              <a:rPr sz="1600" b="1" spc="-140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Head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of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60" dirty="0">
                <a:latin typeface="Trebuchet MS"/>
                <a:cs typeface="Trebuchet MS"/>
              </a:rPr>
              <a:t>year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10</a:t>
            </a:r>
            <a:endParaRPr sz="1600" dirty="0">
              <a:latin typeface="Trebuchet MS"/>
              <a:cs typeface="Trebuchet MS"/>
            </a:endParaRPr>
          </a:p>
          <a:p>
            <a:pPr marL="38100" marR="30480">
              <a:lnSpc>
                <a:spcPct val="159400"/>
              </a:lnSpc>
            </a:pPr>
            <a:r>
              <a:rPr sz="1600" b="1" spc="-90" dirty="0">
                <a:latin typeface="Trebuchet MS"/>
                <a:cs typeface="Trebuchet MS"/>
              </a:rPr>
              <a:t>Mr.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Bowen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140" dirty="0">
                <a:latin typeface="Trebuchet MS"/>
                <a:cs typeface="Trebuchet MS"/>
              </a:rPr>
              <a:t>–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70" dirty="0">
                <a:latin typeface="Trebuchet MS"/>
                <a:cs typeface="Trebuchet MS"/>
              </a:rPr>
              <a:t>Teacher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of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Mathematics </a:t>
            </a:r>
            <a:r>
              <a:rPr sz="1600" b="1" spc="70" dirty="0">
                <a:latin typeface="Trebuchet MS"/>
                <a:cs typeface="Trebuchet MS"/>
              </a:rPr>
              <a:t>Miss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40" dirty="0">
                <a:latin typeface="Trebuchet MS"/>
                <a:cs typeface="Trebuchet MS"/>
              </a:rPr>
              <a:t>Adetu</a:t>
            </a:r>
            <a:r>
              <a:rPr sz="1600" b="1" spc="-125" dirty="0">
                <a:latin typeface="Trebuchet MS"/>
                <a:cs typeface="Trebuchet MS"/>
              </a:rPr>
              <a:t> </a:t>
            </a:r>
            <a:r>
              <a:rPr sz="1600" b="1" spc="140" dirty="0">
                <a:latin typeface="Trebuchet MS"/>
                <a:cs typeface="Trebuchet MS"/>
              </a:rPr>
              <a:t>–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75" dirty="0">
                <a:latin typeface="Trebuchet MS"/>
                <a:cs typeface="Trebuchet MS"/>
              </a:rPr>
              <a:t>Teacher</a:t>
            </a:r>
            <a:r>
              <a:rPr sz="1600" b="1" spc="-130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of</a:t>
            </a:r>
            <a:endParaRPr sz="1600" dirty="0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  <a:spcBef>
                <a:spcPts val="350"/>
              </a:spcBef>
            </a:pPr>
            <a:r>
              <a:rPr sz="1600" b="1" spc="-10" dirty="0">
                <a:latin typeface="Trebuchet MS"/>
                <a:cs typeface="Trebuchet MS"/>
              </a:rPr>
              <a:t>Mathematics</a:t>
            </a:r>
            <a:endParaRPr lang="en-GB" sz="1600" b="1" spc="-10" dirty="0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  <a:spcBef>
                <a:spcPts val="350"/>
              </a:spcBef>
            </a:pPr>
            <a:r>
              <a:rPr lang="en-GB" sz="1600" b="1" spc="-10" dirty="0">
                <a:latin typeface="Trebuchet MS"/>
                <a:cs typeface="Trebuchet MS"/>
              </a:rPr>
              <a:t>Mr. </a:t>
            </a:r>
            <a:r>
              <a:rPr lang="en-GB" sz="1600" b="1" spc="-10" dirty="0" err="1">
                <a:latin typeface="Trebuchet MS"/>
                <a:cs typeface="Trebuchet MS"/>
              </a:rPr>
              <a:t>Bulmuo</a:t>
            </a:r>
            <a:r>
              <a:rPr lang="en-GB" sz="1600" b="1" spc="-10" dirty="0">
                <a:latin typeface="Trebuchet MS"/>
                <a:cs typeface="Trebuchet MS"/>
              </a:rPr>
              <a:t> – Teacher of Mathematics</a:t>
            </a:r>
            <a:endParaRPr sz="1600" dirty="0">
              <a:latin typeface="Trebuchet MS"/>
              <a:cs typeface="Trebuchet MS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00436" y="2335253"/>
            <a:ext cx="2096067" cy="24444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293234" y="2205355"/>
            <a:ext cx="210820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latin typeface="Trebuchet MS"/>
                <a:cs typeface="Trebuchet MS"/>
              </a:rPr>
              <a:t>What</a:t>
            </a:r>
            <a:r>
              <a:rPr sz="2600" b="1" spc="-235" dirty="0">
                <a:latin typeface="Trebuchet MS"/>
                <a:cs typeface="Trebuchet MS"/>
              </a:rPr>
              <a:t> </a:t>
            </a:r>
            <a:r>
              <a:rPr sz="2600" b="1" spc="-85" dirty="0">
                <a:latin typeface="Trebuchet MS"/>
                <a:cs typeface="Trebuchet MS"/>
              </a:rPr>
              <a:t>we</a:t>
            </a:r>
            <a:r>
              <a:rPr sz="2600" b="1" spc="-229" dirty="0">
                <a:latin typeface="Trebuchet MS"/>
                <a:cs typeface="Trebuchet MS"/>
              </a:rPr>
              <a:t> </a:t>
            </a:r>
            <a:r>
              <a:rPr sz="2600" b="1" spc="-65" dirty="0">
                <a:latin typeface="Trebuchet MS"/>
                <a:cs typeface="Trebuchet MS"/>
              </a:rPr>
              <a:t>offer</a:t>
            </a:r>
            <a:endParaRPr sz="2600">
              <a:latin typeface="Trebuchet MS"/>
              <a:cs typeface="Trebuchet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283964" y="2555748"/>
            <a:ext cx="2122170" cy="48260"/>
            <a:chOff x="4283964" y="2555748"/>
            <a:chExt cx="2122170" cy="48260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83964" y="2555748"/>
              <a:ext cx="2122169" cy="4800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305300" y="2564891"/>
              <a:ext cx="2082164" cy="7620"/>
            </a:xfrm>
            <a:custGeom>
              <a:avLst/>
              <a:gdLst/>
              <a:ahLst/>
              <a:cxnLst/>
              <a:rect l="l" t="t" r="r" b="b"/>
              <a:pathLst>
                <a:path w="2082164" h="7619">
                  <a:moveTo>
                    <a:pt x="2081783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081783" y="7620"/>
                  </a:lnTo>
                  <a:lnTo>
                    <a:pt x="20817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3573145" y="2994024"/>
            <a:ext cx="3528060" cy="3467872"/>
          </a:xfrm>
          <a:custGeom>
            <a:avLst/>
            <a:gdLst/>
            <a:ahLst/>
            <a:cxnLst/>
            <a:rect l="l" t="t" r="r" b="b"/>
            <a:pathLst>
              <a:path w="3528059" h="2907029">
                <a:moveTo>
                  <a:pt x="0" y="2907030"/>
                </a:moveTo>
                <a:lnTo>
                  <a:pt x="3528060" y="2907030"/>
                </a:lnTo>
                <a:lnTo>
                  <a:pt x="3528060" y="0"/>
                </a:lnTo>
                <a:lnTo>
                  <a:pt x="0" y="0"/>
                </a:lnTo>
                <a:lnTo>
                  <a:pt x="0" y="290703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653979" y="2983647"/>
            <a:ext cx="3591179" cy="3467872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600" b="1" dirty="0">
                <a:latin typeface="Trebuchet MS"/>
                <a:cs typeface="Trebuchet MS"/>
              </a:rPr>
              <a:t>We</a:t>
            </a:r>
            <a:r>
              <a:rPr sz="1600" b="1" spc="-105" dirty="0"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offer</a:t>
            </a:r>
            <a:r>
              <a:rPr sz="1600" b="1" spc="-12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a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five-year</a:t>
            </a:r>
            <a:r>
              <a:rPr sz="1600" b="1" spc="-120" dirty="0">
                <a:latin typeface="Trebuchet MS"/>
                <a:cs typeface="Trebuchet MS"/>
              </a:rPr>
              <a:t> </a:t>
            </a:r>
            <a:r>
              <a:rPr sz="1600" b="1" spc="-20" dirty="0">
                <a:latin typeface="Trebuchet MS"/>
                <a:cs typeface="Trebuchet MS"/>
              </a:rPr>
              <a:t>programme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in</a:t>
            </a:r>
            <a:endParaRPr sz="1600" dirty="0">
              <a:latin typeface="Trebuchet MS"/>
              <a:cs typeface="Trebuchet MS"/>
            </a:endParaRPr>
          </a:p>
          <a:p>
            <a:pPr marL="12700" marR="154305">
              <a:lnSpc>
                <a:spcPct val="117900"/>
              </a:lnSpc>
            </a:pPr>
            <a:r>
              <a:rPr sz="1600" b="1" spc="-40" dirty="0">
                <a:latin typeface="Trebuchet MS"/>
                <a:cs typeface="Trebuchet MS"/>
              </a:rPr>
              <a:t>delivering</a:t>
            </a:r>
            <a:r>
              <a:rPr sz="1600" b="1" spc="-9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Mathematics</a:t>
            </a:r>
            <a:r>
              <a:rPr sz="1600" b="1" spc="-95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from</a:t>
            </a:r>
            <a:r>
              <a:rPr sz="1600" b="1" spc="-105" dirty="0"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year</a:t>
            </a:r>
            <a:r>
              <a:rPr sz="1600" b="1" spc="-85" dirty="0">
                <a:latin typeface="Trebuchet MS"/>
                <a:cs typeface="Trebuchet MS"/>
              </a:rPr>
              <a:t> </a:t>
            </a:r>
            <a:r>
              <a:rPr sz="1600" b="1" spc="-90" dirty="0">
                <a:latin typeface="Trebuchet MS"/>
                <a:cs typeface="Trebuchet MS"/>
              </a:rPr>
              <a:t>7</a:t>
            </a:r>
            <a:r>
              <a:rPr sz="1600" b="1" spc="-95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to </a:t>
            </a:r>
            <a:r>
              <a:rPr sz="1600" b="1" spc="-45" dirty="0">
                <a:latin typeface="Trebuchet MS"/>
                <a:cs typeface="Trebuchet MS"/>
              </a:rPr>
              <a:t>year</a:t>
            </a:r>
            <a:r>
              <a:rPr sz="1600" b="1" spc="-135" dirty="0">
                <a:latin typeface="Trebuchet MS"/>
                <a:cs typeface="Trebuchet MS"/>
              </a:rPr>
              <a:t> </a:t>
            </a:r>
            <a:r>
              <a:rPr sz="1600" b="1" spc="-100" dirty="0">
                <a:latin typeface="Trebuchet MS"/>
                <a:cs typeface="Trebuchet MS"/>
              </a:rPr>
              <a:t>11.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In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55" dirty="0">
                <a:latin typeface="Trebuchet MS"/>
                <a:cs typeface="Trebuchet MS"/>
              </a:rPr>
              <a:t>key</a:t>
            </a:r>
            <a:r>
              <a:rPr sz="1600" b="1" spc="-10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stage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55" dirty="0">
                <a:latin typeface="Trebuchet MS"/>
                <a:cs typeface="Trebuchet MS"/>
              </a:rPr>
              <a:t>three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we</a:t>
            </a:r>
            <a:r>
              <a:rPr lang="en-GB" sz="1600" b="1" spc="-50" dirty="0">
                <a:latin typeface="Trebuchet MS"/>
                <a:cs typeface="Trebuchet MS"/>
              </a:rPr>
              <a:t> </a:t>
            </a:r>
            <a:r>
              <a:rPr sz="1600" b="1" spc="-20" dirty="0">
                <a:latin typeface="Trebuchet MS"/>
                <a:cs typeface="Trebuchet MS"/>
              </a:rPr>
              <a:t>teach</a:t>
            </a:r>
            <a:r>
              <a:rPr sz="1600" b="1" spc="-125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the </a:t>
            </a:r>
            <a:r>
              <a:rPr sz="1600" b="1" spc="-10" dirty="0">
                <a:latin typeface="Trebuchet MS"/>
                <a:cs typeface="Trebuchet MS"/>
              </a:rPr>
              <a:t>foundations</a:t>
            </a:r>
            <a:r>
              <a:rPr sz="1600" b="1" spc="-120" dirty="0">
                <a:latin typeface="Trebuchet MS"/>
                <a:cs typeface="Trebuchet MS"/>
              </a:rPr>
              <a:t> </a:t>
            </a:r>
            <a:r>
              <a:rPr sz="1600" b="1" spc="-20" dirty="0">
                <a:latin typeface="Trebuchet MS"/>
                <a:cs typeface="Trebuchet MS"/>
              </a:rPr>
              <a:t>of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Mathematics,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trying</a:t>
            </a:r>
            <a:r>
              <a:rPr sz="1600" b="1" spc="-120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to </a:t>
            </a:r>
            <a:r>
              <a:rPr sz="1600" b="1" spc="-20" dirty="0">
                <a:latin typeface="Trebuchet MS"/>
                <a:cs typeface="Trebuchet MS"/>
              </a:rPr>
              <a:t>develop</a:t>
            </a:r>
            <a:r>
              <a:rPr sz="1600" b="1" spc="-6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students</a:t>
            </a:r>
            <a:r>
              <a:rPr sz="1600" b="1" spc="-70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understanding</a:t>
            </a:r>
            <a:r>
              <a:rPr sz="1600" b="1" spc="-75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and </a:t>
            </a:r>
            <a:r>
              <a:rPr sz="1600" b="1" spc="-45" dirty="0">
                <a:latin typeface="Trebuchet MS"/>
                <a:cs typeface="Trebuchet MS"/>
              </a:rPr>
              <a:t>enjoyment</a:t>
            </a:r>
            <a:r>
              <a:rPr sz="1600" b="1" spc="-120" dirty="0">
                <a:latin typeface="Trebuchet MS"/>
                <a:cs typeface="Trebuchet MS"/>
              </a:rPr>
              <a:t> </a:t>
            </a:r>
            <a:r>
              <a:rPr sz="1600" b="1" spc="-20" dirty="0">
                <a:latin typeface="Trebuchet MS"/>
                <a:cs typeface="Trebuchet MS"/>
              </a:rPr>
              <a:t>of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40" dirty="0">
                <a:latin typeface="Trebuchet MS"/>
                <a:cs typeface="Trebuchet MS"/>
              </a:rPr>
              <a:t>the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35" dirty="0">
                <a:latin typeface="Trebuchet MS"/>
                <a:cs typeface="Trebuchet MS"/>
              </a:rPr>
              <a:t>topic,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to</a:t>
            </a:r>
            <a:r>
              <a:rPr sz="1600" b="1" spc="-12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all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students </a:t>
            </a:r>
            <a:r>
              <a:rPr sz="1600" b="1" spc="-40" dirty="0">
                <a:latin typeface="Trebuchet MS"/>
                <a:cs typeface="Trebuchet MS"/>
              </a:rPr>
              <a:t>before</a:t>
            </a:r>
            <a:r>
              <a:rPr sz="1600" b="1" spc="-100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transitioning</a:t>
            </a:r>
            <a:r>
              <a:rPr sz="1600" b="1" spc="-75" dirty="0">
                <a:latin typeface="Trebuchet MS"/>
                <a:cs typeface="Trebuchet MS"/>
              </a:rPr>
              <a:t> </a:t>
            </a:r>
            <a:r>
              <a:rPr sz="1600" b="1" spc="-35" dirty="0">
                <a:latin typeface="Trebuchet MS"/>
                <a:cs typeface="Trebuchet MS"/>
              </a:rPr>
              <a:t>into</a:t>
            </a:r>
            <a:r>
              <a:rPr sz="1600" b="1" spc="-8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either</a:t>
            </a:r>
            <a:r>
              <a:rPr lang="en-GB" sz="1600" b="1" spc="-10" dirty="0">
                <a:latin typeface="Trebuchet MS"/>
                <a:cs typeface="Trebuchet MS"/>
              </a:rPr>
              <a:t> F</a:t>
            </a:r>
            <a:r>
              <a:rPr sz="1600" b="1" spc="-30" dirty="0" err="1">
                <a:latin typeface="Trebuchet MS"/>
                <a:cs typeface="Trebuchet MS"/>
              </a:rPr>
              <a:t>oundation</a:t>
            </a:r>
            <a:r>
              <a:rPr lang="en-GB" sz="1600" b="1" spc="-75" dirty="0">
                <a:latin typeface="Trebuchet MS"/>
                <a:cs typeface="Trebuchet MS"/>
              </a:rPr>
              <a:t> </a:t>
            </a:r>
            <a:r>
              <a:rPr sz="1600" b="1" spc="-110" dirty="0">
                <a:latin typeface="Trebuchet MS"/>
                <a:cs typeface="Trebuchet MS"/>
              </a:rPr>
              <a:t>or</a:t>
            </a:r>
            <a:r>
              <a:rPr sz="1600" b="1" spc="5" dirty="0">
                <a:latin typeface="Trebuchet MS"/>
                <a:cs typeface="Trebuchet MS"/>
              </a:rPr>
              <a:t> </a:t>
            </a:r>
            <a:r>
              <a:rPr sz="1600" b="1" spc="-45" dirty="0">
                <a:latin typeface="Trebuchet MS"/>
                <a:cs typeface="Trebuchet MS"/>
              </a:rPr>
              <a:t>Higher</a:t>
            </a:r>
            <a:r>
              <a:rPr sz="1600" b="1" spc="-35" dirty="0">
                <a:latin typeface="Trebuchet MS"/>
                <a:cs typeface="Trebuchet MS"/>
              </a:rPr>
              <a:t> </a:t>
            </a:r>
            <a:r>
              <a:rPr sz="1600" b="1" spc="65" dirty="0">
                <a:latin typeface="Trebuchet MS"/>
                <a:cs typeface="Trebuchet MS"/>
              </a:rPr>
              <a:t>GCSE</a:t>
            </a:r>
            <a:r>
              <a:rPr sz="1600" b="1" spc="-5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Mathematics </a:t>
            </a:r>
            <a:r>
              <a:rPr sz="1600" b="1" spc="-90" dirty="0">
                <a:latin typeface="Trebuchet MS"/>
                <a:cs typeface="Trebuchet MS"/>
              </a:rPr>
              <a:t>in</a:t>
            </a:r>
            <a:r>
              <a:rPr sz="1600" b="1" spc="-20" dirty="0">
                <a:latin typeface="Trebuchet MS"/>
                <a:cs typeface="Trebuchet MS"/>
              </a:rPr>
              <a:t> </a:t>
            </a:r>
            <a:r>
              <a:rPr sz="1600" b="1" spc="-70" dirty="0">
                <a:latin typeface="Trebuchet MS"/>
                <a:cs typeface="Trebuchet MS"/>
              </a:rPr>
              <a:t>year</a:t>
            </a:r>
            <a:r>
              <a:rPr sz="1600" b="1" spc="-35" dirty="0">
                <a:latin typeface="Trebuchet MS"/>
                <a:cs typeface="Trebuchet MS"/>
              </a:rPr>
              <a:t> </a:t>
            </a:r>
            <a:r>
              <a:rPr sz="1600" b="1" spc="-160" dirty="0">
                <a:latin typeface="Trebuchet MS"/>
                <a:cs typeface="Trebuchet MS"/>
              </a:rPr>
              <a:t>10.</a:t>
            </a:r>
            <a:r>
              <a:rPr sz="1600" b="1" spc="55" dirty="0">
                <a:latin typeface="Trebuchet MS"/>
                <a:cs typeface="Trebuchet MS"/>
              </a:rPr>
              <a:t> </a:t>
            </a:r>
            <a:r>
              <a:rPr sz="1600" b="1" spc="-45" dirty="0">
                <a:latin typeface="Trebuchet MS"/>
                <a:cs typeface="Trebuchet MS"/>
              </a:rPr>
              <a:t>In</a:t>
            </a:r>
            <a:r>
              <a:rPr sz="1600" b="1" spc="-60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addition</a:t>
            </a:r>
            <a:r>
              <a:rPr sz="1600" b="1" spc="-65" dirty="0">
                <a:latin typeface="Trebuchet MS"/>
                <a:cs typeface="Trebuchet MS"/>
              </a:rPr>
              <a:t> </a:t>
            </a:r>
            <a:r>
              <a:rPr sz="1600" b="1" spc="-95" dirty="0">
                <a:latin typeface="Trebuchet MS"/>
                <a:cs typeface="Trebuchet MS"/>
              </a:rPr>
              <a:t>to</a:t>
            </a:r>
            <a:r>
              <a:rPr sz="1600" b="1" spc="-10" dirty="0">
                <a:latin typeface="Trebuchet MS"/>
                <a:cs typeface="Trebuchet MS"/>
              </a:rPr>
              <a:t> </a:t>
            </a:r>
            <a:r>
              <a:rPr sz="1600" b="1" spc="-35" dirty="0">
                <a:latin typeface="Trebuchet MS"/>
                <a:cs typeface="Trebuchet MS"/>
              </a:rPr>
              <a:t>both</a:t>
            </a:r>
            <a:r>
              <a:rPr sz="1600" b="1" spc="-3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Foundation </a:t>
            </a:r>
            <a:r>
              <a:rPr sz="1600" b="1" dirty="0">
                <a:latin typeface="Trebuchet MS"/>
                <a:cs typeface="Trebuchet MS"/>
              </a:rPr>
              <a:t>and</a:t>
            </a:r>
            <a:r>
              <a:rPr sz="1600" b="1" spc="-80" dirty="0">
                <a:latin typeface="Trebuchet MS"/>
                <a:cs typeface="Trebuchet MS"/>
              </a:rPr>
              <a:t> </a:t>
            </a:r>
            <a:r>
              <a:rPr sz="1600" b="1" spc="-30" dirty="0">
                <a:latin typeface="Trebuchet MS"/>
                <a:cs typeface="Trebuchet MS"/>
              </a:rPr>
              <a:t>Higher</a:t>
            </a:r>
            <a:r>
              <a:rPr sz="1600" b="1" spc="-85" dirty="0">
                <a:latin typeface="Trebuchet MS"/>
                <a:cs typeface="Trebuchet MS"/>
              </a:rPr>
              <a:t> </a:t>
            </a:r>
            <a:r>
              <a:rPr sz="1600" b="1" spc="-45" dirty="0">
                <a:latin typeface="Trebuchet MS"/>
                <a:cs typeface="Trebuchet MS"/>
              </a:rPr>
              <a:t>we</a:t>
            </a:r>
            <a:r>
              <a:rPr sz="1600" b="1" spc="-95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also</a:t>
            </a:r>
            <a:r>
              <a:rPr sz="1600" b="1" spc="-95" dirty="0">
                <a:latin typeface="Trebuchet MS"/>
                <a:cs typeface="Trebuchet MS"/>
              </a:rPr>
              <a:t> </a:t>
            </a:r>
            <a:r>
              <a:rPr sz="1600" b="1" spc="-40" dirty="0">
                <a:latin typeface="Trebuchet MS"/>
                <a:cs typeface="Trebuchet MS"/>
              </a:rPr>
              <a:t>provide</a:t>
            </a:r>
            <a:r>
              <a:rPr sz="1600" b="1" spc="-9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Further</a:t>
            </a:r>
            <a:r>
              <a:rPr lang="en-GB" sz="1600" b="1" spc="-1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Mathematics.</a:t>
            </a:r>
            <a:endParaRPr sz="1600" dirty="0">
              <a:latin typeface="Trebuchet MS"/>
              <a:cs typeface="Trebuchet MS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83004" y="2107692"/>
            <a:ext cx="2171085" cy="252152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7769732" y="1982165"/>
            <a:ext cx="220726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10" dirty="0">
                <a:latin typeface="Trebuchet MS"/>
                <a:cs typeface="Trebuchet MS"/>
              </a:rPr>
              <a:t>Careers</a:t>
            </a:r>
            <a:r>
              <a:rPr sz="2600" b="1" spc="-210" dirty="0">
                <a:latin typeface="Trebuchet MS"/>
                <a:cs typeface="Trebuchet MS"/>
              </a:rPr>
              <a:t> </a:t>
            </a:r>
            <a:r>
              <a:rPr sz="2600" b="1" spc="-25" dirty="0">
                <a:latin typeface="Trebuchet MS"/>
                <a:cs typeface="Trebuchet MS"/>
              </a:rPr>
              <a:t>linked</a:t>
            </a:r>
            <a:endParaRPr sz="260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377683" y="2333244"/>
            <a:ext cx="2993390" cy="797560"/>
            <a:chOff x="7377683" y="2333244"/>
            <a:chExt cx="2993390" cy="797560"/>
          </a:xfrm>
        </p:grpSpPr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60207" y="2333244"/>
              <a:ext cx="2222754" cy="4800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7781543" y="2342388"/>
              <a:ext cx="2182495" cy="7620"/>
            </a:xfrm>
            <a:custGeom>
              <a:avLst/>
              <a:gdLst/>
              <a:ahLst/>
              <a:cxnLst/>
              <a:rect l="l" t="t" r="r" b="b"/>
              <a:pathLst>
                <a:path w="2182495" h="7619">
                  <a:moveTo>
                    <a:pt x="2182368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182368" y="7619"/>
                  </a:lnTo>
                  <a:lnTo>
                    <a:pt x="218236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77683" y="2415540"/>
              <a:ext cx="2993135" cy="714756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7516748" y="2493391"/>
            <a:ext cx="271589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0" dirty="0">
                <a:latin typeface="Trebuchet MS"/>
                <a:cs typeface="Trebuchet MS"/>
              </a:rPr>
              <a:t>with</a:t>
            </a:r>
            <a:r>
              <a:rPr sz="2600" b="1" spc="-235" dirty="0">
                <a:latin typeface="Trebuchet MS"/>
                <a:cs typeface="Trebuchet MS"/>
              </a:rPr>
              <a:t> </a:t>
            </a:r>
            <a:r>
              <a:rPr sz="2600" b="1" spc="-10" dirty="0">
                <a:latin typeface="Trebuchet MS"/>
                <a:cs typeface="Trebuchet MS"/>
              </a:rPr>
              <a:t>Mathematics</a:t>
            </a:r>
            <a:endParaRPr sz="2600">
              <a:latin typeface="Trebuchet MS"/>
              <a:cs typeface="Trebuchet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101205" y="2790825"/>
            <a:ext cx="3539489" cy="3654333"/>
            <a:chOff x="7101205" y="2843784"/>
            <a:chExt cx="3539489" cy="3064256"/>
          </a:xfrm>
        </p:grpSpPr>
        <p:pic>
          <p:nvPicPr>
            <p:cNvPr id="28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07223" y="2843784"/>
              <a:ext cx="2728722" cy="48005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528559" y="2852928"/>
              <a:ext cx="2688590" cy="7620"/>
            </a:xfrm>
            <a:custGeom>
              <a:avLst/>
              <a:gdLst/>
              <a:ahLst/>
              <a:cxnLst/>
              <a:rect l="l" t="t" r="r" b="b"/>
              <a:pathLst>
                <a:path w="2688590" h="7619">
                  <a:moveTo>
                    <a:pt x="2688336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688336" y="7619"/>
                  </a:lnTo>
                  <a:lnTo>
                    <a:pt x="2688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112634" y="3001010"/>
              <a:ext cx="3528060" cy="2907030"/>
            </a:xfrm>
            <a:custGeom>
              <a:avLst/>
              <a:gdLst/>
              <a:ahLst/>
              <a:cxnLst/>
              <a:rect l="l" t="t" r="r" b="b"/>
              <a:pathLst>
                <a:path w="3528059" h="2907029">
                  <a:moveTo>
                    <a:pt x="3528059" y="0"/>
                  </a:moveTo>
                  <a:lnTo>
                    <a:pt x="0" y="0"/>
                  </a:lnTo>
                  <a:lnTo>
                    <a:pt x="0" y="2907029"/>
                  </a:lnTo>
                  <a:lnTo>
                    <a:pt x="3528059" y="2907029"/>
                  </a:lnTo>
                  <a:lnTo>
                    <a:pt x="35280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01205" y="3001010"/>
              <a:ext cx="3528060" cy="2907030"/>
            </a:xfrm>
            <a:custGeom>
              <a:avLst/>
              <a:gdLst/>
              <a:ahLst/>
              <a:cxnLst/>
              <a:rect l="l" t="t" r="r" b="b"/>
              <a:pathLst>
                <a:path w="3528059" h="2907029">
                  <a:moveTo>
                    <a:pt x="0" y="2907029"/>
                  </a:moveTo>
                  <a:lnTo>
                    <a:pt x="3528059" y="2907029"/>
                  </a:lnTo>
                  <a:lnTo>
                    <a:pt x="3528059" y="0"/>
                  </a:lnTo>
                  <a:lnTo>
                    <a:pt x="0" y="0"/>
                  </a:lnTo>
                  <a:lnTo>
                    <a:pt x="0" y="290702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196708" y="3026791"/>
            <a:ext cx="1707514" cy="2602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20" dirty="0">
                <a:latin typeface="Trebuchet MS"/>
                <a:cs typeface="Trebuchet MS"/>
              </a:rPr>
              <a:t>.</a:t>
            </a:r>
            <a:r>
              <a:rPr sz="1600" b="1" spc="-15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Accountant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b="1" spc="-120" dirty="0">
                <a:latin typeface="Trebuchet MS"/>
                <a:cs typeface="Trebuchet MS"/>
              </a:rPr>
              <a:t>.</a:t>
            </a:r>
            <a:r>
              <a:rPr sz="1600" b="1" spc="-15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Statistics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b="1" spc="-120" dirty="0">
                <a:latin typeface="Trebuchet MS"/>
                <a:cs typeface="Trebuchet MS"/>
              </a:rPr>
              <a:t>.</a:t>
            </a:r>
            <a:r>
              <a:rPr sz="1600" b="1" spc="-15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Architect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1600" b="1" spc="-120" dirty="0">
                <a:latin typeface="Trebuchet MS"/>
                <a:cs typeface="Trebuchet MS"/>
              </a:rPr>
              <a:t>.</a:t>
            </a:r>
            <a:r>
              <a:rPr sz="1600" b="1" spc="-15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Engineer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b="1" spc="-120" dirty="0">
                <a:latin typeface="Trebuchet MS"/>
                <a:cs typeface="Trebuchet MS"/>
              </a:rPr>
              <a:t>.</a:t>
            </a:r>
            <a:r>
              <a:rPr sz="1600" b="1" spc="-114" dirty="0">
                <a:latin typeface="Trebuchet MS"/>
                <a:cs typeface="Trebuchet MS"/>
              </a:rPr>
              <a:t> </a:t>
            </a:r>
            <a:r>
              <a:rPr sz="1600" b="1" spc="-25" dirty="0">
                <a:latin typeface="Trebuchet MS"/>
                <a:cs typeface="Trebuchet MS"/>
              </a:rPr>
              <a:t>Financial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advisor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b="1" spc="-120" dirty="0">
                <a:latin typeface="Trebuchet MS"/>
                <a:cs typeface="Trebuchet MS"/>
              </a:rPr>
              <a:t>. </a:t>
            </a:r>
            <a:r>
              <a:rPr sz="1600" b="1" spc="-20" dirty="0">
                <a:latin typeface="Trebuchet MS"/>
                <a:cs typeface="Trebuchet MS"/>
              </a:rPr>
              <a:t>Mortgage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advisor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b="1" spc="-120" dirty="0">
                <a:latin typeface="Trebuchet MS"/>
                <a:cs typeface="Trebuchet MS"/>
              </a:rPr>
              <a:t>.</a:t>
            </a:r>
            <a:r>
              <a:rPr sz="1600" b="1" spc="-155" dirty="0">
                <a:latin typeface="Trebuchet MS"/>
                <a:cs typeface="Trebuchet MS"/>
              </a:rPr>
              <a:t> </a:t>
            </a:r>
            <a:r>
              <a:rPr sz="1600" b="1" spc="-20" dirty="0">
                <a:latin typeface="Trebuchet MS"/>
                <a:cs typeface="Trebuchet MS"/>
              </a:rPr>
              <a:t>Pilot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14400" y="6841895"/>
            <a:ext cx="8845550" cy="4038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641350">
              <a:lnSpc>
                <a:spcPct val="100000"/>
              </a:lnSpc>
              <a:spcBef>
                <a:spcPts val="305"/>
              </a:spcBef>
            </a:pPr>
            <a:r>
              <a:rPr sz="1600" b="1" spc="-75" dirty="0">
                <a:latin typeface="Trebuchet MS"/>
                <a:cs typeface="Trebuchet MS"/>
              </a:rPr>
              <a:t>For </a:t>
            </a:r>
            <a:r>
              <a:rPr sz="1600" b="1" spc="-40" dirty="0">
                <a:latin typeface="Trebuchet MS"/>
                <a:cs typeface="Trebuchet MS"/>
              </a:rPr>
              <a:t>any</a:t>
            </a:r>
            <a:r>
              <a:rPr sz="1600" b="1" spc="-65" dirty="0">
                <a:latin typeface="Trebuchet MS"/>
                <a:cs typeface="Trebuchet MS"/>
              </a:rPr>
              <a:t> </a:t>
            </a:r>
            <a:r>
              <a:rPr sz="1600" b="1" spc="-75" dirty="0">
                <a:latin typeface="Trebuchet MS"/>
                <a:cs typeface="Trebuchet MS"/>
              </a:rPr>
              <a:t>further</a:t>
            </a:r>
            <a:r>
              <a:rPr sz="1600" b="1" spc="-80" dirty="0">
                <a:latin typeface="Trebuchet MS"/>
                <a:cs typeface="Trebuchet MS"/>
              </a:rPr>
              <a:t> </a:t>
            </a:r>
            <a:r>
              <a:rPr sz="1600" b="1" spc="-40" dirty="0">
                <a:latin typeface="Trebuchet MS"/>
                <a:cs typeface="Trebuchet MS"/>
              </a:rPr>
              <a:t>information</a:t>
            </a:r>
            <a:r>
              <a:rPr sz="1600" b="1" spc="-80" dirty="0">
                <a:latin typeface="Trebuchet MS"/>
                <a:cs typeface="Trebuchet MS"/>
              </a:rPr>
              <a:t> </a:t>
            </a:r>
            <a:r>
              <a:rPr sz="1600" b="1" dirty="0">
                <a:latin typeface="Trebuchet MS"/>
                <a:cs typeface="Trebuchet MS"/>
              </a:rPr>
              <a:t>please</a:t>
            </a:r>
            <a:r>
              <a:rPr sz="1600" b="1" spc="-8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email</a:t>
            </a:r>
            <a:r>
              <a:rPr sz="1600" b="1" spc="-60" dirty="0">
                <a:latin typeface="Trebuchet MS"/>
                <a:cs typeface="Trebuchet MS"/>
              </a:rPr>
              <a:t> </a:t>
            </a:r>
            <a:r>
              <a:rPr sz="1600" b="1" u="sng" spc="50" dirty="0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Trebuchet MS"/>
                <a:cs typeface="Trebuchet MS"/>
                <a:hlinkClick r:id="rId11"/>
              </a:rPr>
              <a:t>SHS-</a:t>
            </a:r>
            <a:r>
              <a:rPr sz="1600" b="1" u="sng" spc="-25" dirty="0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Trebuchet MS"/>
                <a:cs typeface="Trebuchet MS"/>
                <a:hlinkClick r:id="rId11"/>
              </a:rPr>
              <a:t>TeachersOfMaths@stokehigh.co.uk</a:t>
            </a:r>
            <a:r>
              <a:rPr sz="1600" b="1" spc="-60" dirty="0">
                <a:solidFill>
                  <a:srgbClr val="467885"/>
                </a:solidFill>
                <a:latin typeface="Trebuchet MS"/>
                <a:cs typeface="Trebuchet MS"/>
              </a:rPr>
              <a:t> </a:t>
            </a:r>
            <a:r>
              <a:rPr sz="1600" b="1" spc="-50" dirty="0">
                <a:latin typeface="Trebuchet MS"/>
                <a:cs typeface="Trebuchet MS"/>
              </a:rPr>
              <a:t>.</a:t>
            </a:r>
            <a:endParaRPr sz="1600">
              <a:latin typeface="Trebuchet MS"/>
              <a:cs typeface="Trebuchet MS"/>
            </a:endParaRPr>
          </a:p>
        </p:txBody>
      </p:sp>
      <p:pic>
        <p:nvPicPr>
          <p:cNvPr id="34" name="object 3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72440" y="1028700"/>
            <a:ext cx="2695575" cy="7810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678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154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Trebuchet MS</vt:lpstr>
      <vt:lpstr>Office Theme</vt:lpstr>
      <vt:lpstr>Mathematics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Matthew Hart</dc:creator>
  <cp:lastModifiedBy>Natasha Flint</cp:lastModifiedBy>
  <cp:revision>1</cp:revision>
  <dcterms:created xsi:type="dcterms:W3CDTF">2025-01-17T13:42:05Z</dcterms:created>
  <dcterms:modified xsi:type="dcterms:W3CDTF">2025-01-17T13:48:00Z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2024-12-09T00:00:00Z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2025-01-17T00:00:00Z</vt:filetime>
  </property>
  <property fmtid="{D5CDD505-2E9C-101B-9397-08002B2CF9AE}" pid="5" name="Producer">
    <vt:lpwstr>Microsoft® Word for Microsoft 365</vt:lpwstr>
  </property>
</Properties>
</file>